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73" r:id="rId4"/>
    <p:sldId id="274" r:id="rId5"/>
    <p:sldId id="278" r:id="rId6"/>
    <p:sldId id="286" r:id="rId7"/>
    <p:sldId id="275" r:id="rId8"/>
    <p:sldId id="259" r:id="rId9"/>
    <p:sldId id="287" r:id="rId10"/>
    <p:sldId id="280" r:id="rId11"/>
    <p:sldId id="267" r:id="rId12"/>
    <p:sldId id="268" r:id="rId13"/>
    <p:sldId id="270" r:id="rId14"/>
    <p:sldId id="269" r:id="rId15"/>
    <p:sldId id="257" r:id="rId16"/>
    <p:sldId id="276" r:id="rId17"/>
    <p:sldId id="277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DC34"/>
    <a:srgbClr val="092946"/>
    <a:srgbClr val="FFC1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A784-1016-4B88-917B-F341FA3B341D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582F-4BDA-4AE6-80AC-E510D427F1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5199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A784-1016-4B88-917B-F341FA3B341D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582F-4BDA-4AE6-80AC-E510D427F1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4601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A784-1016-4B88-917B-F341FA3B341D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582F-4BDA-4AE6-80AC-E510D427F1A3}" type="slidenum">
              <a:rPr lang="fr-FR" smtClean="0"/>
              <a:t>‹N°›</a:t>
            </a:fld>
            <a:endParaRPr lang="fr-F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317236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A784-1016-4B88-917B-F341FA3B341D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582F-4BDA-4AE6-80AC-E510D427F1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54139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A784-1016-4B88-917B-F341FA3B341D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582F-4BDA-4AE6-80AC-E510D427F1A3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90209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A784-1016-4B88-917B-F341FA3B341D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582F-4BDA-4AE6-80AC-E510D427F1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5941873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A784-1016-4B88-917B-F341FA3B341D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582F-4BDA-4AE6-80AC-E510D427F1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782238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A784-1016-4B88-917B-F341FA3B341D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582F-4BDA-4AE6-80AC-E510D427F1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21661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A784-1016-4B88-917B-F341FA3B341D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582F-4BDA-4AE6-80AC-E510D427F1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72166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A784-1016-4B88-917B-F341FA3B341D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582F-4BDA-4AE6-80AC-E510D427F1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4667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A784-1016-4B88-917B-F341FA3B341D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582F-4BDA-4AE6-80AC-E510D427F1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1644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A784-1016-4B88-917B-F341FA3B341D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582F-4BDA-4AE6-80AC-E510D427F1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2529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A784-1016-4B88-917B-F341FA3B341D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582F-4BDA-4AE6-80AC-E510D427F1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4910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A784-1016-4B88-917B-F341FA3B341D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582F-4BDA-4AE6-80AC-E510D427F1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84434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A784-1016-4B88-917B-F341FA3B341D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582F-4BDA-4AE6-80AC-E510D427F1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0024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38A784-1016-4B88-917B-F341FA3B341D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B582F-4BDA-4AE6-80AC-E510D427F1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6923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8A784-1016-4B88-917B-F341FA3B341D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35B582F-4BDA-4AE6-80AC-E510D427F1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130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1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4.xml"/><Relationship Id="rId3" Type="http://schemas.openxmlformats.org/officeDocument/2006/relationships/slide" Target="slide7.xml"/><Relationship Id="rId7" Type="http://schemas.openxmlformats.org/officeDocument/2006/relationships/slide" Target="slide11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slide" Target="slide10.xml"/><Relationship Id="rId5" Type="http://schemas.openxmlformats.org/officeDocument/2006/relationships/slide" Target="slide9.xml"/><Relationship Id="rId4" Type="http://schemas.openxmlformats.org/officeDocument/2006/relationships/slide" Target="slide8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9616" y="1152382"/>
            <a:ext cx="7321058" cy="2705141"/>
          </a:xfrm>
          <a:prstGeom prst="rect">
            <a:avLst/>
          </a:prstGeom>
          <a:ln>
            <a:noFill/>
          </a:ln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9834" y="3255817"/>
            <a:ext cx="3106348" cy="3106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85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Image 2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2830" y="2580828"/>
            <a:ext cx="7220958" cy="2476846"/>
          </a:xfrm>
          <a:prstGeom prst="rect">
            <a:avLst/>
          </a:prstGeom>
        </p:spPr>
      </p:pic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Gérer vos CV</a:t>
            </a:r>
            <a:endParaRPr lang="fr-FR" dirty="0"/>
          </a:p>
        </p:txBody>
      </p:sp>
      <p:sp>
        <p:nvSpPr>
          <p:cNvPr id="23" name="Rectangle 22"/>
          <p:cNvSpPr/>
          <p:nvPr/>
        </p:nvSpPr>
        <p:spPr>
          <a:xfrm>
            <a:off x="1009650" y="3769146"/>
            <a:ext cx="7847321" cy="589080"/>
          </a:xfrm>
          <a:prstGeom prst="rect">
            <a:avLst/>
          </a:prstGeom>
          <a:noFill/>
          <a:ln w="38100">
            <a:solidFill>
              <a:srgbClr val="0929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Rectangle 23"/>
          <p:cNvSpPr/>
          <p:nvPr/>
        </p:nvSpPr>
        <p:spPr>
          <a:xfrm>
            <a:off x="1009649" y="4432131"/>
            <a:ext cx="7847321" cy="715973"/>
          </a:xfrm>
          <a:prstGeom prst="rect">
            <a:avLst/>
          </a:prstGeom>
          <a:noFill/>
          <a:ln w="38100">
            <a:solidFill>
              <a:srgbClr val="0929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ZoneTexte 11"/>
          <p:cNvSpPr txBox="1"/>
          <p:nvPr/>
        </p:nvSpPr>
        <p:spPr>
          <a:xfrm>
            <a:off x="4324468" y="5760983"/>
            <a:ext cx="3062293" cy="646331"/>
          </a:xfrm>
          <a:prstGeom prst="rect">
            <a:avLst/>
          </a:prstGeom>
          <a:solidFill>
            <a:srgbClr val="FEDC34"/>
          </a:solidFill>
          <a:ln w="28575">
            <a:solidFill>
              <a:srgbClr val="09294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Permet de voir les offres qui correspondent à ce CV</a:t>
            </a:r>
            <a:endParaRPr lang="fr-FR" b="1" dirty="0"/>
          </a:p>
        </p:txBody>
      </p:sp>
      <p:sp>
        <p:nvSpPr>
          <p:cNvPr id="15" name="Flèche vers le bas 14"/>
          <p:cNvSpPr/>
          <p:nvPr/>
        </p:nvSpPr>
        <p:spPr>
          <a:xfrm rot="11622424">
            <a:off x="6992842" y="4937291"/>
            <a:ext cx="332457" cy="795633"/>
          </a:xfrm>
          <a:prstGeom prst="downArrow">
            <a:avLst>
              <a:gd name="adj1" fmla="val 50000"/>
              <a:gd name="adj2" fmla="val 103927"/>
            </a:avLst>
          </a:prstGeom>
          <a:solidFill>
            <a:srgbClr val="FEDC34"/>
          </a:solidFill>
          <a:ln w="28575">
            <a:solidFill>
              <a:srgbClr val="0929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/>
          <p:cNvSpPr txBox="1"/>
          <p:nvPr/>
        </p:nvSpPr>
        <p:spPr>
          <a:xfrm>
            <a:off x="5396474" y="1979963"/>
            <a:ext cx="1700379" cy="923330"/>
          </a:xfrm>
          <a:prstGeom prst="rect">
            <a:avLst/>
          </a:prstGeom>
          <a:solidFill>
            <a:srgbClr val="FEDC34"/>
          </a:solidFill>
          <a:ln w="28575">
            <a:solidFill>
              <a:srgbClr val="09294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Permet de modifier votre CV</a:t>
            </a:r>
            <a:endParaRPr lang="fr-FR" b="1" dirty="0"/>
          </a:p>
        </p:txBody>
      </p:sp>
      <p:sp>
        <p:nvSpPr>
          <p:cNvPr id="14" name="Flèche vers le bas 13"/>
          <p:cNvSpPr/>
          <p:nvPr/>
        </p:nvSpPr>
        <p:spPr>
          <a:xfrm rot="20051015">
            <a:off x="7123559" y="2849998"/>
            <a:ext cx="303563" cy="1081066"/>
          </a:xfrm>
          <a:prstGeom prst="downArrow">
            <a:avLst>
              <a:gd name="adj1" fmla="val 50000"/>
              <a:gd name="adj2" fmla="val 103927"/>
            </a:avLst>
          </a:prstGeom>
          <a:solidFill>
            <a:srgbClr val="FEDC34"/>
          </a:solidFill>
          <a:ln w="28575">
            <a:solidFill>
              <a:srgbClr val="0929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ZoneTexte 17"/>
          <p:cNvSpPr txBox="1"/>
          <p:nvPr/>
        </p:nvSpPr>
        <p:spPr>
          <a:xfrm>
            <a:off x="7002728" y="655570"/>
            <a:ext cx="1870946" cy="923330"/>
          </a:xfrm>
          <a:prstGeom prst="rect">
            <a:avLst/>
          </a:prstGeom>
          <a:solidFill>
            <a:srgbClr val="FEDC34"/>
          </a:solidFill>
          <a:ln w="28575">
            <a:solidFill>
              <a:srgbClr val="09294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Pour télécharger votre CV</a:t>
            </a:r>
            <a:endParaRPr lang="fr-FR" b="1" dirty="0"/>
          </a:p>
        </p:txBody>
      </p:sp>
      <p:sp>
        <p:nvSpPr>
          <p:cNvPr id="17" name="Flèche vers le bas 16"/>
          <p:cNvSpPr/>
          <p:nvPr/>
        </p:nvSpPr>
        <p:spPr>
          <a:xfrm>
            <a:off x="7786420" y="1543050"/>
            <a:ext cx="303563" cy="2375863"/>
          </a:xfrm>
          <a:prstGeom prst="downArrow">
            <a:avLst>
              <a:gd name="adj1" fmla="val 50000"/>
              <a:gd name="adj2" fmla="val 103927"/>
            </a:avLst>
          </a:prstGeom>
          <a:solidFill>
            <a:srgbClr val="FEDC34"/>
          </a:solidFill>
          <a:ln w="28575">
            <a:solidFill>
              <a:srgbClr val="0929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9087395" y="2111491"/>
            <a:ext cx="2253772" cy="923330"/>
          </a:xfrm>
          <a:prstGeom prst="rect">
            <a:avLst/>
          </a:prstGeom>
          <a:solidFill>
            <a:srgbClr val="FEDC34"/>
          </a:solidFill>
          <a:ln w="28575">
            <a:solidFill>
              <a:srgbClr val="09294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Pour supprimer le CV de votre compte</a:t>
            </a:r>
          </a:p>
        </p:txBody>
      </p:sp>
      <p:sp>
        <p:nvSpPr>
          <p:cNvPr id="20" name="Flèche vers le bas 19"/>
          <p:cNvSpPr/>
          <p:nvPr/>
        </p:nvSpPr>
        <p:spPr>
          <a:xfrm rot="2182396">
            <a:off x="8627670" y="2846933"/>
            <a:ext cx="303563" cy="1290027"/>
          </a:xfrm>
          <a:prstGeom prst="downArrow">
            <a:avLst>
              <a:gd name="adj1" fmla="val 50000"/>
              <a:gd name="adj2" fmla="val 103927"/>
            </a:avLst>
          </a:prstGeom>
          <a:solidFill>
            <a:srgbClr val="FEDC34"/>
          </a:solidFill>
          <a:ln w="28575">
            <a:solidFill>
              <a:srgbClr val="0929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1209675" y="1271429"/>
            <a:ext cx="3294801" cy="1200329"/>
          </a:xfrm>
          <a:prstGeom prst="rect">
            <a:avLst/>
          </a:prstGeom>
          <a:solidFill>
            <a:srgbClr val="FEDC34"/>
          </a:solidFill>
          <a:ln w="28575">
            <a:solidFill>
              <a:srgbClr val="09294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Permet aux recruteurs d’accéder à votre CV et vous proposer des offres spontanément</a:t>
            </a:r>
            <a:endParaRPr lang="fr-FR" b="1" dirty="0"/>
          </a:p>
        </p:txBody>
      </p:sp>
      <p:sp>
        <p:nvSpPr>
          <p:cNvPr id="22" name="Flèche vers le bas 21"/>
          <p:cNvSpPr/>
          <p:nvPr/>
        </p:nvSpPr>
        <p:spPr>
          <a:xfrm rot="19974307">
            <a:off x="3961835" y="2385371"/>
            <a:ext cx="303563" cy="1632863"/>
          </a:xfrm>
          <a:prstGeom prst="downArrow">
            <a:avLst>
              <a:gd name="adj1" fmla="val 50000"/>
              <a:gd name="adj2" fmla="val 103927"/>
            </a:avLst>
          </a:prstGeom>
          <a:solidFill>
            <a:srgbClr val="FEDC34"/>
          </a:solidFill>
          <a:ln w="28575">
            <a:solidFill>
              <a:srgbClr val="0929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Flèche courbée vers la gauche 24">
            <a:hlinkClick r:id="rId3" action="ppaction://hlinksldjump"/>
          </p:cNvPr>
          <p:cNvSpPr/>
          <p:nvPr/>
        </p:nvSpPr>
        <p:spPr>
          <a:xfrm rot="2452894">
            <a:off x="10764982" y="5818909"/>
            <a:ext cx="415636" cy="512618"/>
          </a:xfrm>
          <a:prstGeom prst="curvedLeftArrow">
            <a:avLst>
              <a:gd name="adj1" fmla="val 29739"/>
              <a:gd name="adj2" fmla="val 54588"/>
              <a:gd name="adj3" fmla="val 57086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754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Chercher une offre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fr-FR" sz="2800" dirty="0" smtClean="0"/>
          </a:p>
          <a:p>
            <a:pPr marL="0" indent="0">
              <a:buNone/>
            </a:pPr>
            <a:endParaRPr lang="fr-FR" sz="2800" dirty="0"/>
          </a:p>
          <a:p>
            <a:pPr marL="0" indent="0">
              <a:buNone/>
            </a:pPr>
            <a:endParaRPr lang="fr-FR" sz="2800" dirty="0" smtClean="0"/>
          </a:p>
          <a:p>
            <a:pPr marL="0" indent="0">
              <a:buNone/>
            </a:pPr>
            <a:endParaRPr lang="fr-FR" sz="2800" dirty="0"/>
          </a:p>
          <a:p>
            <a:pPr marL="0" indent="0">
              <a:buNone/>
            </a:pPr>
            <a:endParaRPr lang="fr-FR" sz="2800" dirty="0" smtClean="0"/>
          </a:p>
          <a:p>
            <a:pPr marL="0" indent="0">
              <a:buNone/>
            </a:pPr>
            <a:endParaRPr lang="fr-FR" sz="2800" dirty="0"/>
          </a:p>
          <a:p>
            <a:pPr marL="0" indent="0">
              <a:buNone/>
            </a:pPr>
            <a:r>
              <a:rPr lang="fr-FR" sz="2800" dirty="0" smtClean="0"/>
              <a:t>				Voir les 2 pages suivantes</a:t>
            </a:r>
            <a:endParaRPr lang="fr-FR" sz="2800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9981" y="2057009"/>
            <a:ext cx="4638714" cy="27314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Flèche courbée vers la gauche 10">
            <a:hlinkClick r:id="rId3" action="ppaction://hlinksldjump"/>
          </p:cNvPr>
          <p:cNvSpPr/>
          <p:nvPr/>
        </p:nvSpPr>
        <p:spPr>
          <a:xfrm rot="2452894">
            <a:off x="10764982" y="5818909"/>
            <a:ext cx="415636" cy="512618"/>
          </a:xfrm>
          <a:prstGeom prst="curvedLeftArrow">
            <a:avLst>
              <a:gd name="adj1" fmla="val 29739"/>
              <a:gd name="adj2" fmla="val 54588"/>
              <a:gd name="adj3" fmla="val 57086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244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152" t="7951" r="15840" b="28317"/>
          <a:stretch/>
        </p:blipFill>
        <p:spPr>
          <a:xfrm>
            <a:off x="1467688" y="1143997"/>
            <a:ext cx="9599509" cy="40237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ZoneTexte 6"/>
          <p:cNvSpPr txBox="1"/>
          <p:nvPr/>
        </p:nvSpPr>
        <p:spPr>
          <a:xfrm>
            <a:off x="215530" y="5592233"/>
            <a:ext cx="1979030" cy="923330"/>
          </a:xfrm>
          <a:prstGeom prst="rect">
            <a:avLst/>
          </a:prstGeom>
          <a:solidFill>
            <a:srgbClr val="FEDC34"/>
          </a:solidFill>
          <a:ln w="28575">
            <a:solidFill>
              <a:srgbClr val="092946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/>
            </a:lvl1pPr>
          </a:lstStyle>
          <a:p>
            <a:r>
              <a:rPr lang="fr-FR" dirty="0"/>
              <a:t>Critères pour affiner la recherche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4157389" y="183645"/>
            <a:ext cx="1857832" cy="646331"/>
          </a:xfrm>
          <a:prstGeom prst="rect">
            <a:avLst/>
          </a:prstGeom>
          <a:solidFill>
            <a:srgbClr val="FEDC34"/>
          </a:solidFill>
          <a:ln w="28575">
            <a:solidFill>
              <a:srgbClr val="092946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/>
            </a:lvl1pPr>
          </a:lstStyle>
          <a:p>
            <a:r>
              <a:rPr lang="fr-FR" dirty="0"/>
              <a:t>Nombre de résultats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381951" y="231600"/>
            <a:ext cx="2128010" cy="646331"/>
          </a:xfrm>
          <a:prstGeom prst="rect">
            <a:avLst/>
          </a:prstGeom>
          <a:solidFill>
            <a:srgbClr val="FEDC34"/>
          </a:solidFill>
          <a:ln w="28575">
            <a:solidFill>
              <a:srgbClr val="092946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Inscrire le métier recherché</a:t>
            </a:r>
            <a:endParaRPr lang="fr-FR" b="1" dirty="0"/>
          </a:p>
        </p:txBody>
      </p:sp>
      <p:sp>
        <p:nvSpPr>
          <p:cNvPr id="12" name="Rectangle 11"/>
          <p:cNvSpPr/>
          <p:nvPr/>
        </p:nvSpPr>
        <p:spPr>
          <a:xfrm>
            <a:off x="1203158" y="2452252"/>
            <a:ext cx="3479679" cy="3048097"/>
          </a:xfrm>
          <a:prstGeom prst="rect">
            <a:avLst/>
          </a:prstGeom>
          <a:noFill/>
          <a:ln w="38100">
            <a:solidFill>
              <a:srgbClr val="0929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12"/>
          <p:cNvSpPr/>
          <p:nvPr/>
        </p:nvSpPr>
        <p:spPr>
          <a:xfrm>
            <a:off x="4792780" y="2452253"/>
            <a:ext cx="6538947" cy="2858340"/>
          </a:xfrm>
          <a:prstGeom prst="rect">
            <a:avLst/>
          </a:prstGeom>
          <a:noFill/>
          <a:ln w="38100">
            <a:solidFill>
              <a:srgbClr val="0929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13"/>
          <p:cNvSpPr/>
          <p:nvPr/>
        </p:nvSpPr>
        <p:spPr>
          <a:xfrm>
            <a:off x="1412716" y="1964149"/>
            <a:ext cx="3492379" cy="411495"/>
          </a:xfrm>
          <a:prstGeom prst="rect">
            <a:avLst/>
          </a:prstGeom>
          <a:noFill/>
          <a:ln w="38100">
            <a:solidFill>
              <a:srgbClr val="0929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4960067" y="1964149"/>
            <a:ext cx="2805629" cy="419811"/>
          </a:xfrm>
          <a:prstGeom prst="rect">
            <a:avLst/>
          </a:prstGeom>
          <a:noFill/>
          <a:ln w="38100">
            <a:solidFill>
              <a:srgbClr val="0929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9372600" y="1001149"/>
            <a:ext cx="1874734" cy="764152"/>
          </a:xfrm>
          <a:prstGeom prst="rect">
            <a:avLst/>
          </a:prstGeom>
          <a:noFill/>
          <a:ln w="38100">
            <a:solidFill>
              <a:srgbClr val="0929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1203158" y="1196828"/>
            <a:ext cx="3133884" cy="530743"/>
          </a:xfrm>
          <a:prstGeom prst="rect">
            <a:avLst/>
          </a:prstGeom>
          <a:noFill/>
          <a:ln w="38100">
            <a:solidFill>
              <a:srgbClr val="0929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ZoneTexte 18"/>
          <p:cNvSpPr txBox="1"/>
          <p:nvPr/>
        </p:nvSpPr>
        <p:spPr>
          <a:xfrm>
            <a:off x="7450376" y="384936"/>
            <a:ext cx="2777859" cy="369332"/>
          </a:xfrm>
          <a:prstGeom prst="rect">
            <a:avLst/>
          </a:prstGeom>
          <a:solidFill>
            <a:srgbClr val="FEDC34"/>
          </a:solidFill>
          <a:ln w="28575">
            <a:solidFill>
              <a:srgbClr val="092946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/>
            </a:lvl1pPr>
          </a:lstStyle>
          <a:p>
            <a:r>
              <a:rPr lang="fr-FR" dirty="0"/>
              <a:t>Lancer la recherche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7745811" y="5854696"/>
            <a:ext cx="2777859" cy="369332"/>
          </a:xfrm>
          <a:prstGeom prst="rect">
            <a:avLst/>
          </a:prstGeom>
          <a:solidFill>
            <a:srgbClr val="FEDC34"/>
          </a:solidFill>
          <a:ln w="28575">
            <a:solidFill>
              <a:srgbClr val="092946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/>
            </a:lvl1pPr>
          </a:lstStyle>
          <a:p>
            <a:r>
              <a:rPr lang="fr-FR" dirty="0"/>
              <a:t>Résultats obtenus</a:t>
            </a:r>
          </a:p>
        </p:txBody>
      </p:sp>
      <p:sp>
        <p:nvSpPr>
          <p:cNvPr id="22" name="ZoneTexte 21"/>
          <p:cNvSpPr txBox="1"/>
          <p:nvPr/>
        </p:nvSpPr>
        <p:spPr>
          <a:xfrm>
            <a:off x="3374188" y="5592233"/>
            <a:ext cx="3904670" cy="923330"/>
          </a:xfrm>
          <a:prstGeom prst="rect">
            <a:avLst/>
          </a:prstGeom>
          <a:solidFill>
            <a:srgbClr val="FEDC34"/>
          </a:solidFill>
          <a:ln w="28575">
            <a:solidFill>
              <a:srgbClr val="092946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/>
            </a:lvl1pPr>
          </a:lstStyle>
          <a:p>
            <a:r>
              <a:rPr lang="fr-FR" dirty="0"/>
              <a:t>Créer une alerte pour recevoir par mail les offres correspondant à ces critères</a:t>
            </a:r>
          </a:p>
        </p:txBody>
      </p:sp>
      <p:sp>
        <p:nvSpPr>
          <p:cNvPr id="2" name="Flèche vers le bas 1"/>
          <p:cNvSpPr/>
          <p:nvPr/>
        </p:nvSpPr>
        <p:spPr>
          <a:xfrm rot="20051015">
            <a:off x="2134722" y="765424"/>
            <a:ext cx="266286" cy="561401"/>
          </a:xfrm>
          <a:prstGeom prst="downArrow">
            <a:avLst>
              <a:gd name="adj1" fmla="val 50000"/>
              <a:gd name="adj2" fmla="val 103927"/>
            </a:avLst>
          </a:prstGeom>
          <a:solidFill>
            <a:srgbClr val="FEDC34"/>
          </a:solidFill>
          <a:ln w="28575">
            <a:solidFill>
              <a:srgbClr val="0929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Flèche vers le bas 17"/>
          <p:cNvSpPr/>
          <p:nvPr/>
        </p:nvSpPr>
        <p:spPr>
          <a:xfrm rot="1040281">
            <a:off x="4467512" y="777686"/>
            <a:ext cx="344038" cy="1284720"/>
          </a:xfrm>
          <a:prstGeom prst="downArrow">
            <a:avLst>
              <a:gd name="adj1" fmla="val 50000"/>
              <a:gd name="adj2" fmla="val 103927"/>
            </a:avLst>
          </a:prstGeom>
          <a:solidFill>
            <a:srgbClr val="FEDC34"/>
          </a:solidFill>
          <a:ln w="28575">
            <a:solidFill>
              <a:srgbClr val="0929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Flèche vers le bas 19"/>
          <p:cNvSpPr/>
          <p:nvPr/>
        </p:nvSpPr>
        <p:spPr>
          <a:xfrm rot="12195430">
            <a:off x="2047736" y="5153108"/>
            <a:ext cx="266286" cy="561401"/>
          </a:xfrm>
          <a:prstGeom prst="downArrow">
            <a:avLst>
              <a:gd name="adj1" fmla="val 50000"/>
              <a:gd name="adj2" fmla="val 103927"/>
            </a:avLst>
          </a:prstGeom>
          <a:solidFill>
            <a:srgbClr val="FEDC34"/>
          </a:solidFill>
          <a:ln w="28575">
            <a:solidFill>
              <a:srgbClr val="0929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Flèche vers le bas 22"/>
          <p:cNvSpPr/>
          <p:nvPr/>
        </p:nvSpPr>
        <p:spPr>
          <a:xfrm rot="10327783">
            <a:off x="5465287" y="2316571"/>
            <a:ext cx="236665" cy="3274882"/>
          </a:xfrm>
          <a:prstGeom prst="downArrow">
            <a:avLst>
              <a:gd name="adj1" fmla="val 50000"/>
              <a:gd name="adj2" fmla="val 103927"/>
            </a:avLst>
          </a:prstGeom>
          <a:solidFill>
            <a:srgbClr val="FEDC34"/>
          </a:solidFill>
          <a:ln w="28575">
            <a:solidFill>
              <a:srgbClr val="0929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Flèche vers le bas 23"/>
          <p:cNvSpPr/>
          <p:nvPr/>
        </p:nvSpPr>
        <p:spPr>
          <a:xfrm rot="20051015">
            <a:off x="9239457" y="730264"/>
            <a:ext cx="266286" cy="561401"/>
          </a:xfrm>
          <a:prstGeom prst="downArrow">
            <a:avLst>
              <a:gd name="adj1" fmla="val 50000"/>
              <a:gd name="adj2" fmla="val 103927"/>
            </a:avLst>
          </a:prstGeom>
          <a:solidFill>
            <a:srgbClr val="FEDC34"/>
          </a:solidFill>
          <a:ln w="28575">
            <a:solidFill>
              <a:srgbClr val="0929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Flèche vers le bas 24"/>
          <p:cNvSpPr/>
          <p:nvPr/>
        </p:nvSpPr>
        <p:spPr>
          <a:xfrm rot="10440494">
            <a:off x="8713260" y="5165256"/>
            <a:ext cx="269096" cy="751110"/>
          </a:xfrm>
          <a:prstGeom prst="downArrow">
            <a:avLst>
              <a:gd name="adj1" fmla="val 50000"/>
              <a:gd name="adj2" fmla="val 103927"/>
            </a:avLst>
          </a:prstGeom>
          <a:solidFill>
            <a:srgbClr val="FEDC34"/>
          </a:solidFill>
          <a:ln w="28575">
            <a:solidFill>
              <a:srgbClr val="0929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Flèche courbée vers la gauche 25">
            <a:hlinkClick r:id="rId3" action="ppaction://hlinksldjump"/>
          </p:cNvPr>
          <p:cNvSpPr/>
          <p:nvPr/>
        </p:nvSpPr>
        <p:spPr>
          <a:xfrm rot="2452894">
            <a:off x="10764982" y="5818909"/>
            <a:ext cx="415636" cy="512618"/>
          </a:xfrm>
          <a:prstGeom prst="curvedLeftArrow">
            <a:avLst>
              <a:gd name="adj1" fmla="val 29739"/>
              <a:gd name="adj2" fmla="val 54588"/>
              <a:gd name="adj3" fmla="val 57086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3014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69" t="29161" r="16758" b="52401"/>
          <a:stretch/>
        </p:blipFill>
        <p:spPr>
          <a:xfrm>
            <a:off x="2371465" y="2584489"/>
            <a:ext cx="7565184" cy="146298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ZoneTexte 7"/>
          <p:cNvSpPr txBox="1"/>
          <p:nvPr/>
        </p:nvSpPr>
        <p:spPr>
          <a:xfrm>
            <a:off x="839861" y="814287"/>
            <a:ext cx="1684318" cy="1200329"/>
          </a:xfrm>
          <a:prstGeom prst="rect">
            <a:avLst/>
          </a:prstGeom>
          <a:solidFill>
            <a:srgbClr val="FEDC34"/>
          </a:solidFill>
          <a:ln w="28575">
            <a:solidFill>
              <a:srgbClr val="092946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/>
            </a:lvl1pPr>
          </a:lstStyle>
          <a:p>
            <a:r>
              <a:rPr lang="fr-FR" dirty="0"/>
              <a:t>Partager par mail ou via un réseau social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4432316" y="629952"/>
            <a:ext cx="1908137" cy="923330"/>
          </a:xfrm>
          <a:prstGeom prst="rect">
            <a:avLst/>
          </a:prstGeom>
          <a:solidFill>
            <a:srgbClr val="FEDC34"/>
          </a:solidFill>
          <a:ln w="28575">
            <a:solidFill>
              <a:srgbClr val="092946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/>
            </a:lvl1pPr>
          </a:lstStyle>
          <a:p>
            <a:r>
              <a:rPr lang="fr-FR" dirty="0"/>
              <a:t>Ajouter aux annonces sauvegardées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595489" y="4641920"/>
            <a:ext cx="2704566" cy="1200329"/>
          </a:xfrm>
          <a:prstGeom prst="rect">
            <a:avLst/>
          </a:prstGeom>
          <a:solidFill>
            <a:srgbClr val="FEDC34"/>
          </a:solidFill>
          <a:ln w="28575">
            <a:solidFill>
              <a:srgbClr val="092946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/>
            </a:lvl1pPr>
          </a:lstStyle>
          <a:p>
            <a:r>
              <a:rPr lang="fr-FR" dirty="0"/>
              <a:t>Précisions : lieu, employeur, type de contrat, domaine d’exercice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5434157" y="5078682"/>
            <a:ext cx="2189018" cy="646331"/>
          </a:xfrm>
          <a:prstGeom prst="rect">
            <a:avLst/>
          </a:prstGeom>
          <a:solidFill>
            <a:srgbClr val="FEDC34"/>
          </a:solidFill>
          <a:ln w="28575">
            <a:solidFill>
              <a:srgbClr val="092946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/>
            </a:lvl1pPr>
          </a:lstStyle>
          <a:p>
            <a:r>
              <a:rPr lang="fr-FR" dirty="0"/>
              <a:t>Descriptif de l’offre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9104470" y="712587"/>
            <a:ext cx="2568128" cy="1200329"/>
          </a:xfrm>
          <a:prstGeom prst="rect">
            <a:avLst/>
          </a:prstGeom>
          <a:solidFill>
            <a:srgbClr val="FEDC34"/>
          </a:solidFill>
          <a:ln w="28575">
            <a:solidFill>
              <a:srgbClr val="092946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/>
            </a:lvl1pPr>
          </a:lstStyle>
          <a:p>
            <a:r>
              <a:rPr lang="fr-FR" dirty="0"/>
              <a:t>Accéder à la fiche détaillée de l’offre et POSTULER à l’offre grâce à votre CV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619577" y="2577468"/>
            <a:ext cx="288055" cy="275315"/>
          </a:xfrm>
          <a:prstGeom prst="rect">
            <a:avLst/>
          </a:prstGeom>
          <a:noFill/>
          <a:ln w="38100">
            <a:solidFill>
              <a:srgbClr val="0929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3936207" y="2577468"/>
            <a:ext cx="257743" cy="275315"/>
          </a:xfrm>
          <a:prstGeom prst="rect">
            <a:avLst/>
          </a:prstGeom>
          <a:noFill/>
          <a:ln w="38100">
            <a:solidFill>
              <a:srgbClr val="0929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3697130" y="2888158"/>
            <a:ext cx="3818095" cy="267792"/>
          </a:xfrm>
          <a:prstGeom prst="rect">
            <a:avLst/>
          </a:prstGeom>
          <a:noFill/>
          <a:ln w="38100">
            <a:solidFill>
              <a:srgbClr val="0929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16"/>
          <p:cNvSpPr/>
          <p:nvPr/>
        </p:nvSpPr>
        <p:spPr>
          <a:xfrm>
            <a:off x="3697130" y="3191826"/>
            <a:ext cx="4898230" cy="785813"/>
          </a:xfrm>
          <a:prstGeom prst="rect">
            <a:avLst/>
          </a:prstGeom>
          <a:noFill/>
          <a:ln w="38100">
            <a:solidFill>
              <a:srgbClr val="0929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8686800" y="3066712"/>
            <a:ext cx="1323976" cy="657563"/>
          </a:xfrm>
          <a:prstGeom prst="rect">
            <a:avLst/>
          </a:prstGeom>
          <a:noFill/>
          <a:ln w="38100">
            <a:solidFill>
              <a:srgbClr val="0929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Flèche vers le bas 18"/>
          <p:cNvSpPr/>
          <p:nvPr/>
        </p:nvSpPr>
        <p:spPr>
          <a:xfrm rot="18312050">
            <a:off x="2811556" y="1589516"/>
            <a:ext cx="344038" cy="1284720"/>
          </a:xfrm>
          <a:prstGeom prst="downArrow">
            <a:avLst>
              <a:gd name="adj1" fmla="val 50000"/>
              <a:gd name="adj2" fmla="val 103927"/>
            </a:avLst>
          </a:prstGeom>
          <a:solidFill>
            <a:srgbClr val="FEDC34"/>
          </a:solidFill>
          <a:ln w="28575">
            <a:solidFill>
              <a:srgbClr val="0929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Flèche vers le bas 19"/>
          <p:cNvSpPr/>
          <p:nvPr/>
        </p:nvSpPr>
        <p:spPr>
          <a:xfrm rot="1589391">
            <a:off x="4260297" y="1460390"/>
            <a:ext cx="344038" cy="1284720"/>
          </a:xfrm>
          <a:prstGeom prst="downArrow">
            <a:avLst>
              <a:gd name="adj1" fmla="val 50000"/>
              <a:gd name="adj2" fmla="val 103927"/>
            </a:avLst>
          </a:prstGeom>
          <a:solidFill>
            <a:srgbClr val="FEDC34"/>
          </a:solidFill>
          <a:ln w="28575">
            <a:solidFill>
              <a:srgbClr val="0929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Flèche vers le bas 20"/>
          <p:cNvSpPr/>
          <p:nvPr/>
        </p:nvSpPr>
        <p:spPr>
          <a:xfrm rot="12905610">
            <a:off x="3004580" y="2951522"/>
            <a:ext cx="398696" cy="1880615"/>
          </a:xfrm>
          <a:prstGeom prst="downArrow">
            <a:avLst>
              <a:gd name="adj1" fmla="val 50000"/>
              <a:gd name="adj2" fmla="val 103927"/>
            </a:avLst>
          </a:prstGeom>
          <a:solidFill>
            <a:srgbClr val="FEDC34"/>
          </a:solidFill>
          <a:ln w="28575">
            <a:solidFill>
              <a:srgbClr val="0929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Flèche vers le bas 21"/>
          <p:cNvSpPr/>
          <p:nvPr/>
        </p:nvSpPr>
        <p:spPr>
          <a:xfrm rot="10800000">
            <a:off x="5434158" y="3906580"/>
            <a:ext cx="344038" cy="1284720"/>
          </a:xfrm>
          <a:prstGeom prst="downArrow">
            <a:avLst>
              <a:gd name="adj1" fmla="val 50000"/>
              <a:gd name="adj2" fmla="val 103927"/>
            </a:avLst>
          </a:prstGeom>
          <a:solidFill>
            <a:srgbClr val="FEDC34"/>
          </a:solidFill>
          <a:ln w="28575">
            <a:solidFill>
              <a:srgbClr val="0929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Flèche vers le bas 22"/>
          <p:cNvSpPr/>
          <p:nvPr/>
        </p:nvSpPr>
        <p:spPr>
          <a:xfrm rot="1250760">
            <a:off x="9961070" y="1875318"/>
            <a:ext cx="344038" cy="1284720"/>
          </a:xfrm>
          <a:prstGeom prst="downArrow">
            <a:avLst>
              <a:gd name="adj1" fmla="val 50000"/>
              <a:gd name="adj2" fmla="val 103927"/>
            </a:avLst>
          </a:prstGeom>
          <a:solidFill>
            <a:srgbClr val="FEDC34"/>
          </a:solidFill>
          <a:ln w="28575">
            <a:solidFill>
              <a:srgbClr val="0929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4" name="Flèche courbée vers la gauche 23">
            <a:hlinkClick r:id="rId3" action="ppaction://hlinksldjump"/>
          </p:cNvPr>
          <p:cNvSpPr/>
          <p:nvPr/>
        </p:nvSpPr>
        <p:spPr>
          <a:xfrm rot="2452894">
            <a:off x="10764982" y="5818909"/>
            <a:ext cx="415636" cy="512618"/>
          </a:xfrm>
          <a:prstGeom prst="curvedLeftArrow">
            <a:avLst>
              <a:gd name="adj1" fmla="val 29739"/>
              <a:gd name="adj2" fmla="val 54588"/>
              <a:gd name="adj3" fmla="val 57086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Gérer les alertes et les recherches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34" t="37419" r="3182" b="25349"/>
          <a:stretch/>
        </p:blipFill>
        <p:spPr>
          <a:xfrm>
            <a:off x="622586" y="2481099"/>
            <a:ext cx="3882333" cy="230191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ZoneTexte 4"/>
          <p:cNvSpPr txBox="1"/>
          <p:nvPr/>
        </p:nvSpPr>
        <p:spPr>
          <a:xfrm>
            <a:off x="5589537" y="2310210"/>
            <a:ext cx="3675903" cy="369332"/>
          </a:xfrm>
          <a:prstGeom prst="rect">
            <a:avLst/>
          </a:prstGeom>
          <a:solidFill>
            <a:srgbClr val="FEDC34"/>
          </a:solidFill>
          <a:ln w="28575">
            <a:solidFill>
              <a:srgbClr val="092946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/>
            </a:lvl1pPr>
          </a:lstStyle>
          <a:p>
            <a:pPr algn="l"/>
            <a:r>
              <a:rPr lang="fr-FR" dirty="0"/>
              <a:t>Les annonces déjà consultées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5589538" y="3163578"/>
            <a:ext cx="3675903" cy="369332"/>
          </a:xfrm>
          <a:prstGeom prst="rect">
            <a:avLst/>
          </a:prstGeom>
          <a:solidFill>
            <a:srgbClr val="FEDC34"/>
          </a:solidFill>
          <a:ln w="28575">
            <a:solidFill>
              <a:srgbClr val="092946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/>
            </a:lvl1pPr>
          </a:lstStyle>
          <a:p>
            <a:pPr algn="l"/>
            <a:r>
              <a:rPr lang="fr-FR" dirty="0"/>
              <a:t>Les annonces sauvegardées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589541" y="4016946"/>
            <a:ext cx="3675903" cy="646331"/>
          </a:xfrm>
          <a:prstGeom prst="rect">
            <a:avLst/>
          </a:prstGeom>
          <a:solidFill>
            <a:srgbClr val="FEDC34"/>
          </a:solidFill>
          <a:ln w="28575">
            <a:solidFill>
              <a:srgbClr val="092946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/>
            </a:lvl1pPr>
          </a:lstStyle>
          <a:p>
            <a:pPr algn="l"/>
            <a:r>
              <a:rPr lang="fr-FR" dirty="0"/>
              <a:t>Historique des recherches effectuées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5589541" y="5147313"/>
            <a:ext cx="4526009" cy="923330"/>
          </a:xfrm>
          <a:prstGeom prst="rect">
            <a:avLst/>
          </a:prstGeom>
          <a:solidFill>
            <a:srgbClr val="FEDC34"/>
          </a:solidFill>
          <a:ln w="28575">
            <a:solidFill>
              <a:srgbClr val="092946"/>
            </a:solidFill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/>
            </a:lvl1pPr>
          </a:lstStyle>
          <a:p>
            <a:pPr algn="l"/>
            <a:r>
              <a:rPr lang="fr-FR" dirty="0"/>
              <a:t>Gestion des alertes, permettent de recevoir par mail les offres d’emploi en fonction des critères souhaités</a:t>
            </a:r>
          </a:p>
        </p:txBody>
      </p:sp>
      <p:sp>
        <p:nvSpPr>
          <p:cNvPr id="9" name="Flèche vers le bas 8"/>
          <p:cNvSpPr/>
          <p:nvPr/>
        </p:nvSpPr>
        <p:spPr>
          <a:xfrm rot="4344873">
            <a:off x="4453518" y="1677958"/>
            <a:ext cx="297111" cy="2264824"/>
          </a:xfrm>
          <a:prstGeom prst="downArrow">
            <a:avLst>
              <a:gd name="adj1" fmla="val 50000"/>
              <a:gd name="adj2" fmla="val 103927"/>
            </a:avLst>
          </a:prstGeom>
          <a:solidFill>
            <a:srgbClr val="FEDC34"/>
          </a:solidFill>
          <a:ln w="28575">
            <a:solidFill>
              <a:srgbClr val="0929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Flèche vers le bas 10"/>
          <p:cNvSpPr/>
          <p:nvPr/>
        </p:nvSpPr>
        <p:spPr>
          <a:xfrm rot="4887295">
            <a:off x="4614429" y="2604502"/>
            <a:ext cx="311068" cy="1891899"/>
          </a:xfrm>
          <a:prstGeom prst="downArrow">
            <a:avLst>
              <a:gd name="adj1" fmla="val 50000"/>
              <a:gd name="adj2" fmla="val 103927"/>
            </a:avLst>
          </a:prstGeom>
          <a:solidFill>
            <a:srgbClr val="FEDC34"/>
          </a:solidFill>
          <a:ln w="28575">
            <a:solidFill>
              <a:srgbClr val="0929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Flèche vers le bas 11"/>
          <p:cNvSpPr/>
          <p:nvPr/>
        </p:nvSpPr>
        <p:spPr>
          <a:xfrm rot="5742632">
            <a:off x="4442168" y="3183984"/>
            <a:ext cx="341541" cy="2134398"/>
          </a:xfrm>
          <a:prstGeom prst="downArrow">
            <a:avLst>
              <a:gd name="adj1" fmla="val 50000"/>
              <a:gd name="adj2" fmla="val 103927"/>
            </a:avLst>
          </a:prstGeom>
          <a:solidFill>
            <a:srgbClr val="FEDC34"/>
          </a:solidFill>
          <a:ln w="28575">
            <a:solidFill>
              <a:srgbClr val="0929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Flèche vers le bas 12"/>
          <p:cNvSpPr/>
          <p:nvPr/>
        </p:nvSpPr>
        <p:spPr>
          <a:xfrm rot="6061665">
            <a:off x="3671063" y="3101115"/>
            <a:ext cx="359482" cy="3681272"/>
          </a:xfrm>
          <a:prstGeom prst="downArrow">
            <a:avLst>
              <a:gd name="adj1" fmla="val 50000"/>
              <a:gd name="adj2" fmla="val 103927"/>
            </a:avLst>
          </a:prstGeom>
          <a:solidFill>
            <a:srgbClr val="FEDC34"/>
          </a:solidFill>
          <a:ln w="28575">
            <a:solidFill>
              <a:srgbClr val="09294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Flèche courbée vers la gauche 13">
            <a:hlinkClick r:id="rId3" action="ppaction://hlinksldjump"/>
          </p:cNvPr>
          <p:cNvSpPr/>
          <p:nvPr/>
        </p:nvSpPr>
        <p:spPr>
          <a:xfrm rot="2452894">
            <a:off x="10764982" y="5818909"/>
            <a:ext cx="415636" cy="512618"/>
          </a:xfrm>
          <a:prstGeom prst="curvedLeftArrow">
            <a:avLst>
              <a:gd name="adj1" fmla="val 29739"/>
              <a:gd name="adj2" fmla="val 54588"/>
              <a:gd name="adj3" fmla="val 57086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397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Nota Bene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1510146"/>
            <a:ext cx="8596668" cy="3906982"/>
          </a:xfrm>
        </p:spPr>
        <p:txBody>
          <a:bodyPr>
            <a:noAutofit/>
          </a:bodyPr>
          <a:lstStyle/>
          <a:p>
            <a:endParaRPr lang="fr-FR" sz="2000" dirty="0" smtClean="0"/>
          </a:p>
          <a:p>
            <a:r>
              <a:rPr lang="fr-FR" sz="2000" dirty="0" smtClean="0"/>
              <a:t>Il </a:t>
            </a:r>
            <a:r>
              <a:rPr lang="fr-FR" sz="2000" dirty="0" smtClean="0"/>
              <a:t>n’existe pas d’application Emploi 86, le site est « responsive »</a:t>
            </a:r>
            <a:endParaRPr lang="fr-FR" sz="2000" dirty="0"/>
          </a:p>
          <a:p>
            <a:endParaRPr lang="fr-FR" sz="1800" dirty="0" smtClean="0"/>
          </a:p>
          <a:p>
            <a:r>
              <a:rPr lang="fr-FR" sz="2000" dirty="0" smtClean="0"/>
              <a:t>Postuler à une offre envoie directement votre CV à l’employeur</a:t>
            </a:r>
          </a:p>
          <a:p>
            <a:r>
              <a:rPr lang="fr-FR" sz="2000" dirty="0" smtClean="0"/>
              <a:t>La liste des offres sur Emploi86 est actualisée 2 fois par jour</a:t>
            </a:r>
          </a:p>
          <a:p>
            <a:endParaRPr lang="fr-FR" sz="2000" dirty="0" smtClean="0"/>
          </a:p>
          <a:p>
            <a:r>
              <a:rPr lang="fr-FR" sz="2000" dirty="0" smtClean="0"/>
              <a:t>Il </a:t>
            </a:r>
            <a:r>
              <a:rPr lang="fr-FR" sz="2000" dirty="0" smtClean="0"/>
              <a:t>n’est pas possible de dupliquer un CV</a:t>
            </a:r>
            <a:endParaRPr lang="fr-FR" sz="2000" dirty="0"/>
          </a:p>
          <a:p>
            <a:endParaRPr lang="fr-FR" sz="2000" dirty="0" smtClean="0"/>
          </a:p>
          <a:p>
            <a:r>
              <a:rPr lang="fr-FR" sz="2000" dirty="0" smtClean="0"/>
              <a:t>En cas de « bug », </a:t>
            </a:r>
            <a:r>
              <a:rPr lang="fr-FR" sz="2000" dirty="0" smtClean="0"/>
              <a:t>utilisez </a:t>
            </a:r>
            <a:r>
              <a:rPr lang="fr-FR" sz="2000" dirty="0" smtClean="0"/>
              <a:t>une autre navigateur web</a:t>
            </a:r>
          </a:p>
        </p:txBody>
      </p:sp>
      <p:sp>
        <p:nvSpPr>
          <p:cNvPr id="4" name="Flèche courbée vers la gauche 3">
            <a:hlinkClick r:id="rId2" action="ppaction://hlinksldjump"/>
          </p:cNvPr>
          <p:cNvSpPr/>
          <p:nvPr/>
        </p:nvSpPr>
        <p:spPr>
          <a:xfrm rot="2452894">
            <a:off x="10764982" y="5818909"/>
            <a:ext cx="415636" cy="512618"/>
          </a:xfrm>
          <a:prstGeom prst="curvedLeftArrow">
            <a:avLst>
              <a:gd name="adj1" fmla="val 29739"/>
              <a:gd name="adj2" fmla="val 54588"/>
              <a:gd name="adj3" fmla="val 57086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9914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fr-FR" sz="7200" dirty="0" smtClean="0"/>
              <a:t>Satisfaits ?</a:t>
            </a:r>
            <a:endParaRPr lang="fr-FR" sz="7200" dirty="0"/>
          </a:p>
        </p:txBody>
      </p:sp>
      <p:sp>
        <p:nvSpPr>
          <p:cNvPr id="3" name="Flèche courbée vers la gauche 2">
            <a:hlinkClick r:id="rId2" action="ppaction://hlinksldjump"/>
          </p:cNvPr>
          <p:cNvSpPr/>
          <p:nvPr/>
        </p:nvSpPr>
        <p:spPr>
          <a:xfrm rot="2452894">
            <a:off x="10764982" y="5818909"/>
            <a:ext cx="415636" cy="512618"/>
          </a:xfrm>
          <a:prstGeom prst="curvedLeftArrow">
            <a:avLst>
              <a:gd name="adj1" fmla="val 29739"/>
              <a:gd name="adj2" fmla="val 54588"/>
              <a:gd name="adj3" fmla="val 57086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00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anchor="ctr">
            <a:noAutofit/>
          </a:bodyPr>
          <a:lstStyle/>
          <a:p>
            <a:pPr algn="ctr"/>
            <a:r>
              <a:rPr lang="fr-FR" sz="7200" dirty="0" smtClean="0"/>
              <a:t>Merci pour votre attention</a:t>
            </a:r>
            <a:endParaRPr lang="fr-FR" sz="7200" dirty="0"/>
          </a:p>
        </p:txBody>
      </p:sp>
      <p:sp>
        <p:nvSpPr>
          <p:cNvPr id="3" name="Flèche courbée vers la gauche 2">
            <a:hlinkClick r:id="rId2" action="ppaction://hlinksldjump"/>
          </p:cNvPr>
          <p:cNvSpPr/>
          <p:nvPr/>
        </p:nvSpPr>
        <p:spPr>
          <a:xfrm rot="2452894">
            <a:off x="10764982" y="5818909"/>
            <a:ext cx="415636" cy="512618"/>
          </a:xfrm>
          <a:prstGeom prst="curvedLeftArrow">
            <a:avLst>
              <a:gd name="adj1" fmla="val 29739"/>
              <a:gd name="adj2" fmla="val 54588"/>
              <a:gd name="adj3" fmla="val 57086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224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Table ronde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2160589"/>
            <a:ext cx="9038166" cy="3880773"/>
          </a:xfrm>
        </p:spPr>
        <p:txBody>
          <a:bodyPr>
            <a:normAutofit/>
          </a:bodyPr>
          <a:lstStyle/>
          <a:p>
            <a:r>
              <a:rPr lang="fr-FR" sz="3200" dirty="0"/>
              <a:t>Qui êtes-vous ? Où habitez-vous ?</a:t>
            </a:r>
          </a:p>
          <a:p>
            <a:endParaRPr lang="fr-FR" sz="3200" dirty="0"/>
          </a:p>
          <a:p>
            <a:r>
              <a:rPr lang="fr-FR" sz="3200" dirty="0"/>
              <a:t>Dans quel domaine </a:t>
            </a:r>
            <a:r>
              <a:rPr lang="fr-FR" sz="3200" dirty="0" err="1"/>
              <a:t>cherchez-vous</a:t>
            </a:r>
            <a:r>
              <a:rPr lang="fr-FR" sz="3200" dirty="0"/>
              <a:t> un travail ?</a:t>
            </a:r>
          </a:p>
          <a:p>
            <a:endParaRPr lang="fr-FR" sz="3200" dirty="0"/>
          </a:p>
          <a:p>
            <a:r>
              <a:rPr lang="fr-FR" sz="3200" dirty="0" err="1" smtClean="0"/>
              <a:t>Feelin’Cartes</a:t>
            </a:r>
            <a:endParaRPr lang="fr-FR" sz="3200" dirty="0"/>
          </a:p>
        </p:txBody>
      </p:sp>
    </p:spTree>
    <p:extLst>
      <p:ext uri="{BB962C8B-B14F-4D97-AF65-F5344CB8AC3E}">
        <p14:creationId xmlns:p14="http://schemas.microsoft.com/office/powerpoint/2010/main" val="1028646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Avant de commencer, avez-vous…</a:t>
            </a:r>
            <a:endParaRPr lang="fr-FR" dirty="0"/>
          </a:p>
        </p:txBody>
      </p:sp>
      <p:sp>
        <p:nvSpPr>
          <p:cNvPr id="9" name="Espace réservé du contenu 2"/>
          <p:cNvSpPr>
            <a:spLocks noGrp="1"/>
          </p:cNvSpPr>
          <p:nvPr>
            <p:ph idx="1"/>
          </p:nvPr>
        </p:nvSpPr>
        <p:spPr>
          <a:xfrm>
            <a:off x="1292585" y="1988499"/>
            <a:ext cx="3362869" cy="1193812"/>
          </a:xfrm>
          <a:solidFill>
            <a:srgbClr val="FEDC34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400050" lvl="1" indent="0" defTabSz="914400">
              <a:lnSpc>
                <a:spcPct val="120000"/>
              </a:lnSpc>
              <a:buSzPct val="100000"/>
              <a:buFont typeface="Arial" panose="020B0604020202020204" pitchFamily="34" charset="0"/>
              <a:buNone/>
            </a:pPr>
            <a:r>
              <a:rPr lang="fr-FR" sz="2000" dirty="0">
                <a:solidFill>
                  <a:schemeClr val="tx1"/>
                </a:solidFill>
              </a:rPr>
              <a:t>Une adresse </a:t>
            </a:r>
            <a:r>
              <a:rPr lang="fr-FR" sz="2000" dirty="0" smtClean="0">
                <a:solidFill>
                  <a:schemeClr val="tx1"/>
                </a:solidFill>
              </a:rPr>
              <a:t>mail</a:t>
            </a:r>
            <a:endParaRPr lang="fr-FR" sz="2000" dirty="0">
              <a:solidFill>
                <a:schemeClr val="tx1"/>
              </a:solidFill>
            </a:endParaRPr>
          </a:p>
          <a:p>
            <a:pPr marL="400050" lvl="1" indent="0" defTabSz="914400">
              <a:lnSpc>
                <a:spcPct val="120000"/>
              </a:lnSpc>
              <a:buSzPct val="100000"/>
              <a:buFont typeface="Arial" panose="020B0604020202020204" pitchFamily="34" charset="0"/>
              <a:buNone/>
            </a:pPr>
            <a:r>
              <a:rPr lang="fr-FR" sz="2000" dirty="0">
                <a:solidFill>
                  <a:schemeClr val="tx1"/>
                </a:solidFill>
              </a:rPr>
              <a:t>Accès à votre boîte mail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52"/>
          <a:stretch/>
        </p:blipFill>
        <p:spPr>
          <a:xfrm>
            <a:off x="434851" y="2131538"/>
            <a:ext cx="1256157" cy="907734"/>
          </a:xfrm>
          <a:prstGeom prst="rect">
            <a:avLst/>
          </a:prstGeom>
        </p:spPr>
      </p:pic>
      <p:sp>
        <p:nvSpPr>
          <p:cNvPr id="12" name="Espace réservé du contenu 2"/>
          <p:cNvSpPr txBox="1">
            <a:spLocks/>
          </p:cNvSpPr>
          <p:nvPr/>
        </p:nvSpPr>
        <p:spPr>
          <a:xfrm>
            <a:off x="6765435" y="1934063"/>
            <a:ext cx="4512165" cy="1161288"/>
          </a:xfrm>
          <a:prstGeom prst="rect">
            <a:avLst/>
          </a:prstGeom>
          <a:solidFill>
            <a:srgbClr val="FEDC34"/>
          </a:solidFill>
        </p:spPr>
        <p:txBody>
          <a:bodyPr vert="horz" lIns="91440" tIns="45720" rIns="91440" bIns="45720" rtlCol="0" anchor="ctr">
            <a:no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fr-FR" sz="2000" dirty="0" smtClean="0"/>
              <a:t>Déjà un compte sur Emploi 86</a:t>
            </a:r>
          </a:p>
          <a:p>
            <a:pPr marL="457200" lvl="1" indent="0">
              <a:buNone/>
            </a:pPr>
            <a:r>
              <a:rPr lang="fr-FR" sz="2000" dirty="0" smtClean="0"/>
              <a:t>Les codes d’accès (identifiant et mot de passe)</a:t>
            </a:r>
          </a:p>
        </p:txBody>
      </p:sp>
      <p:sp>
        <p:nvSpPr>
          <p:cNvPr id="14" name="Espace réservé du contenu 2"/>
          <p:cNvSpPr txBox="1">
            <a:spLocks/>
          </p:cNvSpPr>
          <p:nvPr/>
        </p:nvSpPr>
        <p:spPr>
          <a:xfrm>
            <a:off x="3188308" y="5025903"/>
            <a:ext cx="3324497" cy="1033985"/>
          </a:xfrm>
          <a:prstGeom prst="rect">
            <a:avLst/>
          </a:prstGeom>
          <a:solidFill>
            <a:srgbClr val="FEDC34"/>
          </a:solidFill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indent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00050" lvl="1" indent="0" defTabSz="91440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/>
            </a:lvl2pPr>
            <a:lvl3pPr marL="11430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6002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20574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25146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29718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34290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38862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1"/>
            <a:r>
              <a:rPr lang="fr-FR" dirty="0"/>
              <a:t>La liste des postes qui vous </a:t>
            </a:r>
            <a:r>
              <a:rPr lang="fr-FR" dirty="0" smtClean="0"/>
              <a:t>intéressent</a:t>
            </a:r>
            <a:endParaRPr lang="fr-FR" dirty="0"/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077" y="4596851"/>
            <a:ext cx="3406168" cy="1630348"/>
          </a:xfrm>
          <a:prstGeom prst="rect">
            <a:avLst/>
          </a:prstGeom>
        </p:spPr>
      </p:pic>
      <p:sp>
        <p:nvSpPr>
          <p:cNvPr id="16" name="Espace réservé du contenu 2"/>
          <p:cNvSpPr txBox="1">
            <a:spLocks/>
          </p:cNvSpPr>
          <p:nvPr/>
        </p:nvSpPr>
        <p:spPr>
          <a:xfrm>
            <a:off x="8470634" y="5193814"/>
            <a:ext cx="2806966" cy="615611"/>
          </a:xfrm>
          <a:prstGeom prst="rect">
            <a:avLst/>
          </a:prstGeom>
          <a:solidFill>
            <a:srgbClr val="FEDC34"/>
          </a:solidFill>
        </p:spPr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indent="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00050" lvl="1" indent="0" defTabSz="91440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anose="020B0604020202020204" pitchFamily="34" charset="0"/>
              <a:buNone/>
              <a:defRPr sz="2000"/>
            </a:lvl2pPr>
            <a:lvl3pPr marL="11430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marL="16002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marL="20574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  <a:lvl6pPr marL="25146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6pPr>
            <a:lvl7pPr marL="29718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7pPr>
            <a:lvl8pPr marL="34290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8pPr>
            <a:lvl9pPr marL="3886200" indent="-228600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9pPr>
          </a:lstStyle>
          <a:p>
            <a:pPr lvl="1"/>
            <a:r>
              <a:rPr lang="fr-FR" dirty="0"/>
              <a:t>Votre CV à </a:t>
            </a:r>
            <a:r>
              <a:rPr lang="fr-FR" dirty="0" smtClean="0"/>
              <a:t>jour</a:t>
            </a:r>
            <a:endParaRPr lang="fr-FR" dirty="0"/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3322" y="4708275"/>
            <a:ext cx="1407499" cy="1407499"/>
          </a:xfrm>
          <a:prstGeom prst="rect">
            <a:avLst/>
          </a:prstGeom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8504" y="2127212"/>
            <a:ext cx="1776629" cy="730776"/>
          </a:xfrm>
          <a:prstGeom prst="rect">
            <a:avLst/>
          </a:prstGeom>
          <a:ln>
            <a:noFill/>
          </a:ln>
        </p:spPr>
      </p:pic>
      <p:sp>
        <p:nvSpPr>
          <p:cNvPr id="19" name="Espace réservé du contenu 2"/>
          <p:cNvSpPr txBox="1">
            <a:spLocks/>
          </p:cNvSpPr>
          <p:nvPr/>
        </p:nvSpPr>
        <p:spPr>
          <a:xfrm>
            <a:off x="4607702" y="3699728"/>
            <a:ext cx="2597431" cy="647100"/>
          </a:xfrm>
          <a:prstGeom prst="rect">
            <a:avLst/>
          </a:prstGeom>
          <a:solidFill>
            <a:srgbClr val="FEDC34"/>
          </a:solidFill>
        </p:spPr>
        <p:txBody>
          <a:bodyPr vert="horz" lIns="91440" tIns="45720" rIns="91440" bIns="45720" rtlCol="0" anchor="ctr">
            <a:no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400050" lvl="1" indent="0" defTabSz="914400">
              <a:lnSpc>
                <a:spcPct val="120000"/>
              </a:lnSpc>
              <a:buSzPct val="100000"/>
              <a:buFont typeface="Arial" panose="020B0604020202020204" pitchFamily="34" charset="0"/>
              <a:buNone/>
            </a:pPr>
            <a:r>
              <a:rPr lang="fr-FR" sz="2000" dirty="0" smtClean="0">
                <a:solidFill>
                  <a:schemeClr val="tx1"/>
                </a:solidFill>
              </a:rPr>
              <a:t>Votre téléphone</a:t>
            </a:r>
            <a:endParaRPr lang="fr-FR" sz="2000" dirty="0">
              <a:solidFill>
                <a:schemeClr val="tx1"/>
              </a:solidFill>
            </a:endParaRPr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30" t="4163" r="21270" b="8565"/>
          <a:stretch/>
        </p:blipFill>
        <p:spPr>
          <a:xfrm>
            <a:off x="3793245" y="3357589"/>
            <a:ext cx="1351861" cy="1331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1609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Déroulé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172691" y="1607127"/>
            <a:ext cx="5278581" cy="4683617"/>
          </a:xfrm>
        </p:spPr>
        <p:txBody>
          <a:bodyPr>
            <a:normAutofit fontScale="55000" lnSpcReduction="20000"/>
          </a:bodyPr>
          <a:lstStyle/>
          <a:p>
            <a:r>
              <a:rPr lang="fr-FR" sz="3200" dirty="0" smtClean="0">
                <a:hlinkClick r:id="rId2" action="ppaction://hlinksldjump"/>
              </a:rPr>
              <a:t>Créer votre CV sur </a:t>
            </a:r>
            <a:r>
              <a:rPr lang="fr-FR" sz="3200" dirty="0" err="1" smtClean="0">
                <a:hlinkClick r:id="rId2" action="ppaction://hlinksldjump"/>
              </a:rPr>
              <a:t>CVDesignR</a:t>
            </a:r>
            <a:endParaRPr lang="fr-FR" sz="3200" dirty="0" smtClean="0"/>
          </a:p>
          <a:p>
            <a:endParaRPr lang="fr-FR" sz="3200" dirty="0" smtClean="0"/>
          </a:p>
          <a:p>
            <a:r>
              <a:rPr lang="fr-FR" sz="3200" dirty="0" smtClean="0">
                <a:hlinkClick r:id="rId3" action="ppaction://hlinksldjump"/>
              </a:rPr>
              <a:t>Emploi86, c’est quoi ?</a:t>
            </a:r>
            <a:endParaRPr lang="fr-FR" sz="3200" dirty="0" smtClean="0"/>
          </a:p>
          <a:p>
            <a:endParaRPr lang="fr-FR" sz="3200" dirty="0" smtClean="0"/>
          </a:p>
          <a:p>
            <a:r>
              <a:rPr lang="fr-FR" sz="3200" dirty="0" smtClean="0">
                <a:hlinkClick r:id="rId4" action="ppaction://hlinksldjump"/>
              </a:rPr>
              <a:t>Créer votre compte sur Emploi86</a:t>
            </a:r>
            <a:endParaRPr lang="fr-FR" sz="3200" dirty="0" smtClean="0"/>
          </a:p>
          <a:p>
            <a:endParaRPr lang="fr-FR" sz="3200" dirty="0"/>
          </a:p>
          <a:p>
            <a:r>
              <a:rPr lang="fr-FR" sz="3200" dirty="0" smtClean="0">
                <a:hlinkClick r:id="rId5" action="ppaction://hlinksldjump"/>
              </a:rPr>
              <a:t>Importer votre CV</a:t>
            </a:r>
            <a:endParaRPr lang="fr-FR" sz="3200" dirty="0" smtClean="0"/>
          </a:p>
          <a:p>
            <a:endParaRPr lang="fr-FR" sz="3200" dirty="0" smtClean="0"/>
          </a:p>
          <a:p>
            <a:r>
              <a:rPr lang="fr-FR" sz="3200" dirty="0" smtClean="0">
                <a:hlinkClick r:id="rId6" action="ppaction://hlinksldjump"/>
              </a:rPr>
              <a:t>Gérer vos CV</a:t>
            </a:r>
            <a:endParaRPr lang="fr-FR" sz="3200" dirty="0" smtClean="0"/>
          </a:p>
          <a:p>
            <a:endParaRPr lang="fr-FR" sz="3200" dirty="0" smtClean="0"/>
          </a:p>
          <a:p>
            <a:r>
              <a:rPr lang="fr-FR" sz="3200" dirty="0" smtClean="0">
                <a:hlinkClick r:id="rId7" action="ppaction://hlinksldjump"/>
              </a:rPr>
              <a:t>Chercher une offre</a:t>
            </a:r>
            <a:endParaRPr lang="fr-FR" sz="3200" dirty="0" smtClean="0"/>
          </a:p>
          <a:p>
            <a:endParaRPr lang="fr-FR" sz="3200" dirty="0"/>
          </a:p>
          <a:p>
            <a:r>
              <a:rPr lang="fr-FR" sz="3200" dirty="0" smtClean="0">
                <a:hlinkClick r:id="rId8" action="ppaction://hlinksldjump"/>
              </a:rPr>
              <a:t>Gérer les alertes et les recherches</a:t>
            </a:r>
            <a:endParaRPr lang="fr-FR" sz="3200" dirty="0" smtClean="0"/>
          </a:p>
        </p:txBody>
      </p:sp>
    </p:spTree>
    <p:extLst>
      <p:ext uri="{BB962C8B-B14F-4D97-AF65-F5344CB8AC3E}">
        <p14:creationId xmlns:p14="http://schemas.microsoft.com/office/powerpoint/2010/main" val="2274202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Créer votre CV sur </a:t>
            </a:r>
            <a:r>
              <a:rPr lang="fr-FR" dirty="0" err="1" smtClean="0"/>
              <a:t>CVDesignR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b="1" dirty="0" smtClean="0"/>
              <a:t>Inscription</a:t>
            </a:r>
            <a:r>
              <a:rPr lang="fr-FR" sz="2400" dirty="0" smtClean="0"/>
              <a:t> ou </a:t>
            </a:r>
            <a:r>
              <a:rPr lang="fr-FR" sz="2400" b="1" dirty="0" smtClean="0"/>
              <a:t>connexion</a:t>
            </a:r>
            <a:r>
              <a:rPr lang="fr-FR" sz="2400" dirty="0" smtClean="0"/>
              <a:t> au compte </a:t>
            </a:r>
            <a:r>
              <a:rPr lang="fr-FR" sz="2400" dirty="0" err="1" smtClean="0"/>
              <a:t>CVDesignR</a:t>
            </a:r>
            <a:endParaRPr lang="fr-FR" sz="2400" dirty="0" smtClean="0"/>
          </a:p>
          <a:p>
            <a:r>
              <a:rPr lang="fr-FR" sz="2400" dirty="0" smtClean="0"/>
              <a:t>Renseigner les </a:t>
            </a:r>
            <a:r>
              <a:rPr lang="fr-FR" sz="2400" b="1" dirty="0" smtClean="0"/>
              <a:t>informations</a:t>
            </a:r>
            <a:r>
              <a:rPr lang="fr-FR" sz="2400" dirty="0" smtClean="0"/>
              <a:t> personnelles demandées</a:t>
            </a:r>
          </a:p>
          <a:p>
            <a:r>
              <a:rPr lang="fr-FR" sz="2400" dirty="0" smtClean="0"/>
              <a:t>Utiliser les différents </a:t>
            </a:r>
            <a:r>
              <a:rPr lang="fr-FR" sz="2400" b="1" dirty="0" smtClean="0"/>
              <a:t>outils</a:t>
            </a:r>
            <a:r>
              <a:rPr lang="fr-FR" sz="2400" dirty="0" smtClean="0"/>
              <a:t> : </a:t>
            </a:r>
          </a:p>
        </p:txBody>
      </p:sp>
      <p:sp>
        <p:nvSpPr>
          <p:cNvPr id="13" name="Flèche courbée vers la gauche 12">
            <a:hlinkClick r:id="rId2" action="ppaction://hlinksldjump"/>
          </p:cNvPr>
          <p:cNvSpPr/>
          <p:nvPr/>
        </p:nvSpPr>
        <p:spPr>
          <a:xfrm rot="2452894">
            <a:off x="10764982" y="5818909"/>
            <a:ext cx="415636" cy="512618"/>
          </a:xfrm>
          <a:prstGeom prst="curvedLeftArrow">
            <a:avLst>
              <a:gd name="adj1" fmla="val 29739"/>
              <a:gd name="adj2" fmla="val 54588"/>
              <a:gd name="adj3" fmla="val 57086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10" name="Imag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4187" y="3906179"/>
            <a:ext cx="981212" cy="79068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Imag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950836" y="5118027"/>
            <a:ext cx="1095528" cy="78115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" name="Imag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201706" y="3849020"/>
            <a:ext cx="1162212" cy="9050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5" name="Imag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08090" y="5060868"/>
            <a:ext cx="1047896" cy="8954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" name="Image 1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34491" y="3882361"/>
            <a:ext cx="1009791" cy="8383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7" name="Image 1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929906" y="5094209"/>
            <a:ext cx="1000265" cy="8287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8783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Créer votre CV sur </a:t>
            </a:r>
            <a:r>
              <a:rPr lang="fr-FR" dirty="0" err="1" smtClean="0"/>
              <a:t>CVDesignR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 smtClean="0"/>
              <a:t>Supprimer, déplacer ou ajouter du contenu :</a:t>
            </a:r>
          </a:p>
          <a:p>
            <a:endParaRPr lang="fr-FR" sz="2400" dirty="0" smtClean="0"/>
          </a:p>
          <a:p>
            <a:endParaRPr lang="fr-FR" sz="2400" dirty="0" smtClean="0"/>
          </a:p>
          <a:p>
            <a:r>
              <a:rPr lang="fr-FR" sz="2400" dirty="0" smtClean="0"/>
              <a:t>Télécharger votre CV en PDF :</a:t>
            </a:r>
          </a:p>
          <a:p>
            <a:endParaRPr lang="fr-FR" sz="2400" dirty="0"/>
          </a:p>
          <a:p>
            <a:endParaRPr lang="fr-FR" sz="2400" dirty="0" smtClean="0"/>
          </a:p>
          <a:p>
            <a:endParaRPr lang="fr-FR" sz="2400" dirty="0"/>
          </a:p>
          <a:p>
            <a:endParaRPr lang="fr-FR" sz="2400" dirty="0" smtClean="0"/>
          </a:p>
        </p:txBody>
      </p:sp>
      <p:sp>
        <p:nvSpPr>
          <p:cNvPr id="13" name="Flèche courbée vers la gauche 12">
            <a:hlinkClick r:id="rId2" action="ppaction://hlinksldjump"/>
          </p:cNvPr>
          <p:cNvSpPr/>
          <p:nvPr/>
        </p:nvSpPr>
        <p:spPr>
          <a:xfrm rot="2452894">
            <a:off x="10764982" y="5818909"/>
            <a:ext cx="415636" cy="512618"/>
          </a:xfrm>
          <a:prstGeom prst="curvedLeftArrow">
            <a:avLst>
              <a:gd name="adj1" fmla="val 29739"/>
              <a:gd name="adj2" fmla="val 54588"/>
              <a:gd name="adj3" fmla="val 57086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54486" y="2160589"/>
            <a:ext cx="2124371" cy="46679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47210" y="3475533"/>
            <a:ext cx="3534268" cy="7335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5226" y="4790306"/>
            <a:ext cx="1458056" cy="1284912"/>
          </a:xfrm>
          <a:prstGeom prst="rect">
            <a:avLst/>
          </a:prstGeom>
        </p:spPr>
      </p:pic>
      <p:sp>
        <p:nvSpPr>
          <p:cNvPr id="18" name="Espace réservé du contenu 2"/>
          <p:cNvSpPr txBox="1">
            <a:spLocks/>
          </p:cNvSpPr>
          <p:nvPr/>
        </p:nvSpPr>
        <p:spPr>
          <a:xfrm>
            <a:off x="2917142" y="4971893"/>
            <a:ext cx="5699529" cy="11042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2400" i="1" dirty="0" smtClean="0">
                <a:solidFill>
                  <a:srgbClr val="FF0000"/>
                </a:solidFill>
              </a:rPr>
              <a:t>Il faut savoir où le CV est enregistré lorsque vous le téléchargez !</a:t>
            </a:r>
          </a:p>
        </p:txBody>
      </p:sp>
    </p:spTree>
    <p:extLst>
      <p:ext uri="{BB962C8B-B14F-4D97-AF65-F5344CB8AC3E}">
        <p14:creationId xmlns:p14="http://schemas.microsoft.com/office/powerpoint/2010/main" val="1633288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Emploi 86, c’est quoi ?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3524250" y="2692400"/>
            <a:ext cx="2419350" cy="584200"/>
          </a:xfrm>
          <a:prstGeom prst="rect">
            <a:avLst/>
          </a:prstGeom>
          <a:solidFill>
            <a:srgbClr val="FEDC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4527838" y="3491044"/>
            <a:ext cx="2676526" cy="584200"/>
          </a:xfrm>
          <a:prstGeom prst="rect">
            <a:avLst/>
          </a:prstGeom>
          <a:solidFill>
            <a:srgbClr val="FEDC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3524250" y="4341150"/>
            <a:ext cx="4442114" cy="584200"/>
          </a:xfrm>
          <a:prstGeom prst="rect">
            <a:avLst/>
          </a:prstGeom>
          <a:solidFill>
            <a:srgbClr val="FEDC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4122492" y="5191256"/>
            <a:ext cx="1235319" cy="584200"/>
          </a:xfrm>
          <a:prstGeom prst="rect">
            <a:avLst/>
          </a:prstGeom>
          <a:solidFill>
            <a:srgbClr val="FEDC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 courbée vers la gauche 8">
            <a:hlinkClick r:id="rId2" action="ppaction://hlinksldjump"/>
          </p:cNvPr>
          <p:cNvSpPr/>
          <p:nvPr/>
        </p:nvSpPr>
        <p:spPr>
          <a:xfrm rot="2452894">
            <a:off x="10764982" y="5818909"/>
            <a:ext cx="415636" cy="512618"/>
          </a:xfrm>
          <a:prstGeom prst="curvedLeftArrow">
            <a:avLst>
              <a:gd name="adj1" fmla="val 29739"/>
              <a:gd name="adj2" fmla="val 54588"/>
              <a:gd name="adj3" fmla="val 57086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 algn="ctr">
              <a:lnSpc>
                <a:spcPct val="200000"/>
              </a:lnSpc>
              <a:buNone/>
            </a:pPr>
            <a:r>
              <a:rPr lang="fr-FR" sz="2800" i="1" dirty="0" smtClean="0"/>
              <a:t>C’est un   </a:t>
            </a:r>
            <a:r>
              <a:rPr lang="fr-FR" sz="2800" b="1" i="1" dirty="0" smtClean="0">
                <a:solidFill>
                  <a:schemeClr val="accent5"/>
                </a:solidFill>
              </a:rPr>
              <a:t>site Internet  </a:t>
            </a:r>
            <a:r>
              <a:rPr lang="fr-FR" sz="2800" i="1" dirty="0" smtClean="0"/>
              <a:t> permettant</a:t>
            </a:r>
            <a:br>
              <a:rPr lang="fr-FR" sz="2800" i="1" dirty="0" smtClean="0"/>
            </a:br>
            <a:r>
              <a:rPr lang="fr-FR" sz="2800" i="1" dirty="0" smtClean="0"/>
              <a:t>d’être en   </a:t>
            </a:r>
            <a:r>
              <a:rPr lang="fr-FR" sz="2800" b="1" i="1" dirty="0" smtClean="0">
                <a:solidFill>
                  <a:schemeClr val="accent5"/>
                </a:solidFill>
              </a:rPr>
              <a:t>contact direct</a:t>
            </a:r>
            <a:br>
              <a:rPr lang="fr-FR" sz="2800" b="1" i="1" dirty="0" smtClean="0">
                <a:solidFill>
                  <a:schemeClr val="accent5"/>
                </a:solidFill>
              </a:rPr>
            </a:br>
            <a:r>
              <a:rPr lang="fr-FR" sz="2800" i="1" dirty="0" smtClean="0"/>
              <a:t>avec les   </a:t>
            </a:r>
            <a:r>
              <a:rPr lang="fr-FR" sz="2800" b="1" i="1" dirty="0" smtClean="0">
                <a:solidFill>
                  <a:schemeClr val="accent5"/>
                </a:solidFill>
              </a:rPr>
              <a:t>employeurs de la Vienne</a:t>
            </a:r>
            <a:br>
              <a:rPr lang="fr-FR" sz="2800" b="1" i="1" dirty="0" smtClean="0">
                <a:solidFill>
                  <a:schemeClr val="accent5"/>
                </a:solidFill>
              </a:rPr>
            </a:br>
            <a:r>
              <a:rPr lang="fr-FR" sz="2800" i="1" dirty="0" smtClean="0"/>
              <a:t>qui y déposent des   </a:t>
            </a:r>
            <a:r>
              <a:rPr lang="fr-FR" sz="2800" b="1" i="1" dirty="0" smtClean="0">
                <a:solidFill>
                  <a:schemeClr val="accent5"/>
                </a:solidFill>
              </a:rPr>
              <a:t>offres  </a:t>
            </a:r>
            <a:r>
              <a:rPr lang="fr-FR" sz="2800" i="1" dirty="0" smtClean="0"/>
              <a:t>, y compris d’intérim.</a:t>
            </a:r>
          </a:p>
        </p:txBody>
      </p:sp>
    </p:spTree>
    <p:extLst>
      <p:ext uri="{BB962C8B-B14F-4D97-AF65-F5344CB8AC3E}">
        <p14:creationId xmlns:p14="http://schemas.microsoft.com/office/powerpoint/2010/main" val="3049102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Créer votre compte sur Emploi 86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2160589"/>
            <a:ext cx="9304866" cy="3880773"/>
          </a:xfrm>
        </p:spPr>
        <p:txBody>
          <a:bodyPr>
            <a:normAutofit/>
          </a:bodyPr>
          <a:lstStyle/>
          <a:p>
            <a:r>
              <a:rPr lang="fr-FR" sz="2800" dirty="0" smtClean="0"/>
              <a:t>S’inscrire en « CANDIDAT »</a:t>
            </a:r>
          </a:p>
          <a:p>
            <a:endParaRPr lang="fr-FR" sz="2800" dirty="0" smtClean="0"/>
          </a:p>
          <a:p>
            <a:r>
              <a:rPr lang="fr-FR" sz="2800" dirty="0" smtClean="0"/>
              <a:t>Informations nécessaires :</a:t>
            </a:r>
          </a:p>
          <a:p>
            <a:pPr lvl="1"/>
            <a:r>
              <a:rPr lang="fr-FR" sz="2400" dirty="0" smtClean="0"/>
              <a:t>Votre adresse e-mail + votre mot de passe pour y accéder</a:t>
            </a:r>
          </a:p>
          <a:p>
            <a:pPr lvl="1"/>
            <a:r>
              <a:rPr lang="fr-FR" sz="2400" dirty="0" smtClean="0"/>
              <a:t>Un mot de passe à créer pour votre compte Emploi86</a:t>
            </a:r>
          </a:p>
          <a:p>
            <a:pPr lvl="1"/>
            <a:r>
              <a:rPr lang="fr-FR" sz="2400" dirty="0" smtClean="0"/>
              <a:t>Votre code postal</a:t>
            </a:r>
            <a:endParaRPr lang="fr-FR" sz="2400" dirty="0"/>
          </a:p>
        </p:txBody>
      </p:sp>
      <p:sp>
        <p:nvSpPr>
          <p:cNvPr id="4" name="Flèche courbée vers la gauche 3">
            <a:hlinkClick r:id="rId2" action="ppaction://hlinksldjump"/>
          </p:cNvPr>
          <p:cNvSpPr/>
          <p:nvPr/>
        </p:nvSpPr>
        <p:spPr>
          <a:xfrm rot="2452894">
            <a:off x="10764982" y="5818909"/>
            <a:ext cx="415636" cy="512618"/>
          </a:xfrm>
          <a:prstGeom prst="curvedLeftArrow">
            <a:avLst>
              <a:gd name="adj1" fmla="val 29739"/>
              <a:gd name="adj2" fmla="val 54588"/>
              <a:gd name="adj3" fmla="val 57086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397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Importer votre CV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77334" y="2160589"/>
            <a:ext cx="9304866" cy="3880773"/>
          </a:xfrm>
        </p:spPr>
        <p:txBody>
          <a:bodyPr>
            <a:normAutofit/>
          </a:bodyPr>
          <a:lstStyle/>
          <a:p>
            <a:r>
              <a:rPr lang="fr-FR" sz="2400" dirty="0" smtClean="0"/>
              <a:t>Sur le tableau de bord : </a:t>
            </a:r>
            <a:endParaRPr lang="fr-FR" sz="2400" dirty="0"/>
          </a:p>
        </p:txBody>
      </p:sp>
      <p:sp>
        <p:nvSpPr>
          <p:cNvPr id="4" name="Flèche courbée vers la gauche 3">
            <a:hlinkClick r:id="rId2" action="ppaction://hlinksldjump"/>
          </p:cNvPr>
          <p:cNvSpPr/>
          <p:nvPr/>
        </p:nvSpPr>
        <p:spPr>
          <a:xfrm rot="2452894">
            <a:off x="10764982" y="5818909"/>
            <a:ext cx="415636" cy="512618"/>
          </a:xfrm>
          <a:prstGeom prst="curvedLeftArrow">
            <a:avLst>
              <a:gd name="adj1" fmla="val 29739"/>
              <a:gd name="adj2" fmla="val 54588"/>
              <a:gd name="adj3" fmla="val 57086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9748" y="1270000"/>
            <a:ext cx="4448796" cy="44392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87500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te">
  <a:themeElements>
    <a:clrScheme name="Personnalisé 4">
      <a:dk1>
        <a:sysClr val="windowText" lastClr="000000"/>
      </a:dk1>
      <a:lt1>
        <a:sysClr val="window" lastClr="FFFFFF"/>
      </a:lt1>
      <a:dk2>
        <a:srgbClr val="2C3C43"/>
      </a:dk2>
      <a:lt2>
        <a:srgbClr val="FFC1AD"/>
      </a:lt2>
      <a:accent1>
        <a:srgbClr val="0E3F6C"/>
      </a:accent1>
      <a:accent2>
        <a:srgbClr val="092946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0E3F6C"/>
      </a:hlink>
      <a:folHlink>
        <a:srgbClr val="B9D181"/>
      </a:folHlink>
    </a:clrScheme>
    <a:fontScheme name="Facette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te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864</TotalTime>
  <Words>452</Words>
  <Application>Microsoft Office PowerPoint</Application>
  <PresentationFormat>Grand écran</PresentationFormat>
  <Paragraphs>93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1" baseType="lpstr">
      <vt:lpstr>Arial</vt:lpstr>
      <vt:lpstr>Trebuchet MS</vt:lpstr>
      <vt:lpstr>Wingdings 3</vt:lpstr>
      <vt:lpstr>Facette</vt:lpstr>
      <vt:lpstr>Présentation PowerPoint</vt:lpstr>
      <vt:lpstr>Table ronde</vt:lpstr>
      <vt:lpstr>Avant de commencer, avez-vous…</vt:lpstr>
      <vt:lpstr>Déroulé</vt:lpstr>
      <vt:lpstr>Créer votre CV sur CVDesignR</vt:lpstr>
      <vt:lpstr>Créer votre CV sur CVDesignR</vt:lpstr>
      <vt:lpstr>Emploi 86, c’est quoi ?</vt:lpstr>
      <vt:lpstr>Créer votre compte sur Emploi 86</vt:lpstr>
      <vt:lpstr>Importer votre CV</vt:lpstr>
      <vt:lpstr>Gérer vos CV</vt:lpstr>
      <vt:lpstr>Chercher une offre</vt:lpstr>
      <vt:lpstr>Présentation PowerPoint</vt:lpstr>
      <vt:lpstr>Présentation PowerPoint</vt:lpstr>
      <vt:lpstr>Gérer les alertes et les recherches</vt:lpstr>
      <vt:lpstr>Nota Bene</vt:lpstr>
      <vt:lpstr>Satisfaits ?</vt:lpstr>
      <vt:lpstr>Merci pour votre attention</vt:lpstr>
    </vt:vector>
  </TitlesOfParts>
  <Company>Conseil Départemental de la Vienne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CIESA Brian</dc:creator>
  <cp:lastModifiedBy>CIESA Brian</cp:lastModifiedBy>
  <cp:revision>58</cp:revision>
  <dcterms:created xsi:type="dcterms:W3CDTF">2023-02-14T08:29:40Z</dcterms:created>
  <dcterms:modified xsi:type="dcterms:W3CDTF">2024-03-22T09:22:12Z</dcterms:modified>
</cp:coreProperties>
</file>